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  <p:sldMasterId id="2147483876" r:id="rId2"/>
  </p:sldMasterIdLst>
  <p:notesMasterIdLst>
    <p:notesMasterId r:id="rId12"/>
  </p:notes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588" autoAdjust="0"/>
    <p:restoredTop sz="94737" autoAdjust="0"/>
  </p:normalViewPr>
  <p:slideViewPr>
    <p:cSldViewPr>
      <p:cViewPr varScale="1">
        <p:scale>
          <a:sx n="42" d="100"/>
          <a:sy n="42" d="100"/>
        </p:scale>
        <p:origin x="-660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912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EE9CC13-318C-4685-81F0-905A9CB94FE4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23D462E-702A-43F0-9280-F74AF28FE7E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5688763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3D462E-702A-43F0-9280-F74AF28FE7E9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3D462E-702A-43F0-9280-F74AF28FE7E9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3D462E-702A-43F0-9280-F74AF28FE7E9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3D462E-702A-43F0-9280-F74AF28FE7E9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3D462E-702A-43F0-9280-F74AF28FE7E9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3D462E-702A-43F0-9280-F74AF28FE7E9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3D462E-702A-43F0-9280-F74AF28FE7E9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3D462E-702A-43F0-9280-F74AF28FE7E9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3D462E-702A-43F0-9280-F74AF28FE7E9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06/05/2014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77" r:id="rId1"/>
    <p:sldLayoutId id="2147483878" r:id="rId2"/>
    <p:sldLayoutId id="2147483879" r:id="rId3"/>
    <p:sldLayoutId id="2147483880" r:id="rId4"/>
    <p:sldLayoutId id="2147483881" r:id="rId5"/>
    <p:sldLayoutId id="2147483882" r:id="rId6"/>
    <p:sldLayoutId id="2147483883" r:id="rId7"/>
    <p:sldLayoutId id="2147483884" r:id="rId8"/>
    <p:sldLayoutId id="2147483885" r:id="rId9"/>
    <p:sldLayoutId id="2147483886" r:id="rId10"/>
    <p:sldLayoutId id="214748388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EXERCISE-INCLUDE BRONCHOCONSTRICTION IN SCHOOL-AGED CHILDREN WHO HAD CHRONIC LUNG DISEASE IN FANCY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752600"/>
          </a:xfrm>
        </p:spPr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By: </a:t>
            </a:r>
            <a:r>
              <a:rPr lang="en-US" dirty="0" err="1" smtClean="0">
                <a:solidFill>
                  <a:srgbClr val="FF0000"/>
                </a:solidFill>
              </a:rPr>
              <a:t>bs</a:t>
            </a:r>
            <a:r>
              <a:rPr lang="en-US" dirty="0" smtClean="0">
                <a:solidFill>
                  <a:srgbClr val="FF0000"/>
                </a:solidFill>
              </a:rPr>
              <a:t> TRẦN THỊ THU HÀ (KHOA Dv2)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46808389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		</a:t>
            </a:r>
            <a:r>
              <a:rPr lang="en-US" dirty="0" smtClean="0">
                <a:solidFill>
                  <a:schemeClr val="tx1"/>
                </a:solidFill>
              </a:rPr>
              <a:t>OBJECTIVES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>
                <a:solidFill>
                  <a:schemeClr val="tx1"/>
                </a:solidFill>
              </a:rPr>
              <a:t>To assess for </a:t>
            </a:r>
            <a:r>
              <a:rPr lang="en-US" sz="3600" dirty="0" err="1" smtClean="0">
                <a:solidFill>
                  <a:schemeClr val="tx1"/>
                </a:solidFill>
              </a:rPr>
              <a:t>exersice</a:t>
            </a:r>
            <a:r>
              <a:rPr lang="en-US" sz="3600" dirty="0" smtClean="0">
                <a:solidFill>
                  <a:schemeClr val="tx1"/>
                </a:solidFill>
              </a:rPr>
              <a:t>-induced bronchoconstriction in 8- to 12-year-old children who had chronic lung disease (CLD) infancy, and to evaluate the response of bronchoconstriction to </a:t>
            </a:r>
            <a:r>
              <a:rPr lang="en-US" sz="3600" dirty="0" err="1" smtClean="0">
                <a:solidFill>
                  <a:schemeClr val="tx1"/>
                </a:solidFill>
              </a:rPr>
              <a:t>bronchodilation</a:t>
            </a:r>
            <a:r>
              <a:rPr lang="en-US" sz="3600" dirty="0" smtClean="0">
                <a:solidFill>
                  <a:schemeClr val="tx1"/>
                </a:solidFill>
              </a:rPr>
              <a:t> with albuterol in comparison with preterm and term controls.</a:t>
            </a:r>
          </a:p>
          <a:p>
            <a:endParaRPr lang="en-US" sz="2000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9119409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STUDY DESIGN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Ninety-two children, including 29 with CLD, 33 born preterm at &lt;32 weeks’ gestation, and 30 born at term, underwent lung </a:t>
            </a:r>
            <a:r>
              <a:rPr lang="en-US" sz="3600" dirty="0" err="1" smtClean="0"/>
              <a:t>spirometry</a:t>
            </a:r>
            <a:r>
              <a:rPr lang="en-US" sz="3600" dirty="0" smtClean="0"/>
              <a:t> before and after cycle </a:t>
            </a:r>
            <a:r>
              <a:rPr lang="en-US" sz="3600" dirty="0" err="1" smtClean="0"/>
              <a:t>ergometry</a:t>
            </a:r>
            <a:r>
              <a:rPr lang="en-US" sz="3600" dirty="0" smtClean="0"/>
              <a:t> testing and after </a:t>
            </a:r>
            <a:r>
              <a:rPr lang="en-US" sz="3600" dirty="0" err="1" smtClean="0"/>
              <a:t>postexercise</a:t>
            </a:r>
            <a:r>
              <a:rPr lang="en-US" sz="3600" dirty="0" smtClean="0"/>
              <a:t> </a:t>
            </a:r>
            <a:r>
              <a:rPr lang="en-US" sz="3600" dirty="0" err="1" smtClean="0"/>
              <a:t>bronchocondilation</a:t>
            </a:r>
            <a:r>
              <a:rPr lang="en-US" sz="3600" dirty="0" smtClean="0"/>
              <a:t> with albuterol.</a:t>
            </a:r>
          </a:p>
          <a:p>
            <a:pPr marL="68580" indent="0">
              <a:buNone/>
            </a:pP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969248991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8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9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3900" dirty="0" smtClean="0"/>
              <a:t>Doctor-diagnosed </a:t>
            </a:r>
            <a:r>
              <a:rPr lang="en-US" sz="3900" dirty="0" err="1" smtClean="0"/>
              <a:t>asthama</a:t>
            </a:r>
            <a:r>
              <a:rPr lang="en-US" sz="3900" dirty="0" smtClean="0"/>
              <a:t> and exercise-induced wheeze were reported more frequently in the CLD group than in the preterm and term groups, but only 10% were receiving a bronchodilator. They were do </a:t>
            </a:r>
            <a:r>
              <a:rPr lang="en-US" sz="3900" dirty="0" err="1" smtClean="0"/>
              <a:t>differnces</a:t>
            </a:r>
            <a:r>
              <a:rPr lang="en-US" sz="3900" dirty="0" smtClean="0"/>
              <a:t> among the groups in peak minute ventilation, oxygen uptake, or carbon dioxide output at maximum exercise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3081734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500">
        <p:split orient="vert"/>
      </p:transition>
    </mc:Choice>
    <mc:Fallback>
      <p:transition spd="slow">
        <p:split orient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7" presetClass="emph" presetSubtype="0" fill="remove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13" dur="25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 dir="cw">
                                      <p:cBhvr>
                                        <p:cTn id="14" dur="25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15" dur="25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25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CONTINUOUS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After maximal exercise, predicted forced expiratory volume in 1 second (FEV</a:t>
            </a:r>
            <a:r>
              <a:rPr lang="en-US" b="1" dirty="0" smtClean="0"/>
              <a:t>1</a:t>
            </a:r>
            <a:r>
              <a:rPr lang="en-US" dirty="0" smtClean="0"/>
              <a:t>) decreased from a mean baseline value of 81.9% (95% CI, 76.6-87.0%) to 70.8% (95% CI, 65.5-76.1%0 after exercise in the CLD group, from 92.0% (95% CI, 87.2-96.8%) to 84.3% (95% CI 79.1-89.4%) in the preterm group, and from 97.5% (95% CI, 92.5-102.6%0) to 90.3% (95% CI 85.1-95.5%) in the term group.</a:t>
            </a:r>
          </a:p>
          <a:p>
            <a:endParaRPr lang="en-US" sz="1800" b="1" dirty="0"/>
          </a:p>
        </p:txBody>
      </p:sp>
    </p:spTree>
    <p:extLst>
      <p:ext uri="{BB962C8B-B14F-4D97-AF65-F5344CB8AC3E}">
        <p14:creationId xmlns:p14="http://schemas.microsoft.com/office/powerpoint/2010/main" xmlns="" val="27639363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3400">
        <p14:reveal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 tmFilter="0, 0; .2, .5; .8, .5; 1, 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" dur="250" autoRev="1" fill="hold"/>
                                        <p:tgtEl>
                                          <p:spTgt spid="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		</a:t>
            </a:r>
            <a:r>
              <a:rPr lang="en-US" b="1" dirty="0" smtClean="0">
                <a:solidFill>
                  <a:schemeClr val="tx1"/>
                </a:solidFill>
                <a:latin typeface="Tahoma" pitchFamily="34" charset="0"/>
                <a:cs typeface="Tahoma" pitchFamily="34" charset="0"/>
              </a:rPr>
              <a:t>CONTINUOUS</a:t>
            </a:r>
            <a:endParaRPr lang="en-US" b="1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>
                <a:latin typeface="Tahoma" pitchFamily="34" charset="0"/>
                <a:cs typeface="Tahoma" pitchFamily="34" charset="0"/>
              </a:rPr>
              <a:t>After albuterol administration, FEV</a:t>
            </a:r>
            <a:r>
              <a:rPr lang="en-US" sz="3600" b="1" dirty="0" smtClean="0">
                <a:latin typeface="Tahoma" pitchFamily="34" charset="0"/>
                <a:cs typeface="Tahoma" pitchFamily="34" charset="0"/>
              </a:rPr>
              <a:t>1 </a:t>
            </a:r>
            <a:r>
              <a:rPr lang="en-US" sz="3600" dirty="0" smtClean="0">
                <a:latin typeface="Tahoma" pitchFamily="34" charset="0"/>
                <a:cs typeface="Tahoma" pitchFamily="34" charset="0"/>
              </a:rPr>
              <a:t> increased to 86.8% (95% CI, 81.7-92.0%0 in the CLD group, 92.1% (95% CI, 87.3-96.9%) in the preterm group, and 97.1% (95% CI, 92.0-102.3%) in the term group. </a:t>
            </a:r>
            <a:endParaRPr lang="en-US" sz="3600" dirty="0">
              <a:latin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251956417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12549" l="25098"/>
                                      </p:by>
                                    </p:animClr>
                                    <p:animClr clrSpc="hsl" dir="cw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12549" l="25098"/>
                                      </p:by>
                                    </p:animClr>
                                    <p:animClr clrSpc="hsl" dir="cw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12549" l="25098"/>
                                      </p:by>
                                    </p:animClr>
                                    <p:set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5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rgbClr val="94C600"/>
                </a:solidFill>
              </a:rPr>
              <a:t>	</a:t>
            </a:r>
            <a: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en-US" sz="67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CONTINUOUS</a:t>
            </a:r>
            <a:endParaRPr lang="en-US" sz="67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Clr>
                <a:srgbClr val="94C600"/>
              </a:buClr>
            </a:pPr>
            <a:r>
              <a:rPr lang="en-US" sz="3600" dirty="0"/>
              <a:t>The </a:t>
            </a:r>
            <a:r>
              <a:rPr lang="en-US" sz="3600" dirty="0" err="1"/>
              <a:t>descrease</a:t>
            </a:r>
            <a:r>
              <a:rPr lang="en-US" sz="3600" dirty="0"/>
              <a:t> in </a:t>
            </a:r>
            <a:r>
              <a:rPr lang="en-US" sz="3600" dirty="0" smtClean="0"/>
              <a:t>predicted FEV</a:t>
            </a:r>
            <a:r>
              <a:rPr lang="en-US" sz="3600" b="1" dirty="0" smtClean="0"/>
              <a:t>1</a:t>
            </a:r>
            <a:r>
              <a:rPr lang="en-US" sz="3600" dirty="0" smtClean="0"/>
              <a:t> after exercise and increase in predicted FEV</a:t>
            </a:r>
            <a:r>
              <a:rPr lang="en-US" sz="3600" b="1" dirty="0" smtClean="0"/>
              <a:t>1</a:t>
            </a:r>
            <a:r>
              <a:rPr lang="en-US" sz="3600" dirty="0" smtClean="0"/>
              <a:t>, after bronchodilator use were greatest in </a:t>
            </a:r>
            <a:r>
              <a:rPr lang="en-US" sz="3600" dirty="0"/>
              <a:t>the CLD </a:t>
            </a:r>
            <a:r>
              <a:rPr lang="en-US" sz="3600" dirty="0" smtClean="0"/>
              <a:t>group (-11.0% [95% CI, -18.4 to 3.6%] and 16.0% [95% CI, 8.6-23.4%], respectively; P&lt; .005 for both), with differences of &lt;8% in the 2 control groups.</a:t>
            </a:r>
            <a:endParaRPr lang="en-US" sz="3600" dirty="0"/>
          </a:p>
          <a:p>
            <a:pPr lvl="0">
              <a:buClr>
                <a:srgbClr val="94C600"/>
              </a:buClr>
            </a:pPr>
            <a:endParaRPr lang="en-US" dirty="0">
              <a:solidFill>
                <a:srgbClr val="3E3D2D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4116679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	 </a:t>
            </a:r>
            <a:r>
              <a:rPr lang="en-US" dirty="0" smtClean="0"/>
              <a:t>   </a:t>
            </a:r>
            <a:r>
              <a:rPr lang="en-US" sz="5400" dirty="0" smtClean="0"/>
              <a:t>CONCLUSION</a:t>
            </a:r>
            <a:endParaRPr lang="en-US" sz="5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3600" dirty="0" smtClean="0"/>
              <a:t>School-age children who had CLD infancy had significant exercise-induced bronchoconstriction that responded significantly to </a:t>
            </a:r>
            <a:r>
              <a:rPr lang="en-US" sz="3600" dirty="0" err="1" smtClean="0"/>
              <a:t>bronchodilation</a:t>
            </a:r>
            <a:r>
              <a:rPr lang="en-US" sz="3600" dirty="0" smtClean="0"/>
              <a:t>. Reversible exercise-induced bronchoconstriction in common in children who experienced CLD in infancy and should be actively assessed for and treat.</a:t>
            </a:r>
          </a:p>
          <a:p>
            <a:pPr lvl="8"/>
            <a:r>
              <a:rPr lang="en-US" sz="3600" dirty="0" smtClean="0"/>
              <a:t>(J </a:t>
            </a:r>
            <a:r>
              <a:rPr lang="en-US" sz="3600" dirty="0" err="1" smtClean="0"/>
              <a:t>Pediatr</a:t>
            </a:r>
            <a:r>
              <a:rPr lang="en-US" sz="3600" dirty="0" smtClean="0"/>
              <a:t> 2013; 162:813-8).</a:t>
            </a:r>
          </a:p>
          <a:p>
            <a:pPr lvl="8"/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xmlns="" val="2442339717"/>
      </p:ext>
    </p:extLst>
  </p:cSld>
  <p:clrMapOvr>
    <a:masterClrMapping/>
  </p:clrMapOvr>
  <p:transition spd="slow">
    <p:pull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animClr clrSpc="hsl" dir="cw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animClr clrSpc="hsl" dir="cw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set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0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1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3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5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7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8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6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7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8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9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0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1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2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3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800" y="3124200"/>
            <a:ext cx="6400800" cy="685800"/>
          </a:xfrm>
        </p:spPr>
        <p:txBody>
          <a:bodyPr>
            <a:noAutofit/>
          </a:bodyPr>
          <a:lstStyle/>
          <a:p>
            <a:r>
              <a:rPr lang="en-US" sz="8800" dirty="0" smtClean="0"/>
              <a:t/>
            </a:r>
            <a:br>
              <a:rPr lang="en-US" sz="8800" dirty="0" smtClean="0"/>
            </a:br>
            <a:r>
              <a:rPr lang="en-US" sz="8800" dirty="0"/>
              <a:t/>
            </a:r>
            <a:br>
              <a:rPr lang="en-US" sz="8800" dirty="0"/>
            </a:br>
            <a:r>
              <a:rPr lang="en-US" sz="8800" dirty="0" smtClean="0"/>
              <a:t>THE END</a:t>
            </a:r>
            <a:br>
              <a:rPr lang="en-US" sz="8800" dirty="0" smtClean="0"/>
            </a:br>
            <a:r>
              <a:rPr lang="en-US" sz="8800" dirty="0"/>
              <a:t/>
            </a:r>
            <a:br>
              <a:rPr lang="en-US" sz="8800" dirty="0"/>
            </a:br>
            <a:r>
              <a:rPr lang="en-US" sz="8800" dirty="0" smtClean="0"/>
              <a:t/>
            </a:r>
            <a:br>
              <a:rPr lang="en-US" sz="8800" dirty="0" smtClean="0"/>
            </a:br>
            <a:endParaRPr lang="en-US" sz="8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8660464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Equity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545</TotalTime>
  <Words>424</Words>
  <Application>Microsoft Office PowerPoint</Application>
  <PresentationFormat>On-screen Show (4:3)</PresentationFormat>
  <Paragraphs>28</Paragraphs>
  <Slides>9</Slides>
  <Notes>9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1" baseType="lpstr">
      <vt:lpstr>Equity</vt:lpstr>
      <vt:lpstr>Office Theme</vt:lpstr>
      <vt:lpstr>EXERCISE-INCLUDE BRONCHOCONSTRICTION IN SCHOOL-AGED CHILDREN WHO HAD CHRONIC LUNG DISEASE IN FANCY</vt:lpstr>
      <vt:lpstr>  OBJECTIVES</vt:lpstr>
      <vt:lpstr>STUDY DESIGN</vt:lpstr>
      <vt:lpstr>RESULT</vt:lpstr>
      <vt:lpstr>CONTINUOUS</vt:lpstr>
      <vt:lpstr>   CONTINUOUS</vt:lpstr>
      <vt:lpstr>  CONTINUOUS</vt:lpstr>
      <vt:lpstr>     CONCLUSION</vt:lpstr>
      <vt:lpstr>  THE END  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Sofia Nguyễn</dc:creator>
  <cp:lastModifiedBy>AVENIS</cp:lastModifiedBy>
  <cp:revision>28</cp:revision>
  <dcterms:created xsi:type="dcterms:W3CDTF">2006-08-16T00:00:00Z</dcterms:created>
  <dcterms:modified xsi:type="dcterms:W3CDTF">2014-05-06T03:04:21Z</dcterms:modified>
</cp:coreProperties>
</file>

<file path=docProps/thumbnail.jpeg>
</file>